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Inter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InterMedium-regular.fntdata"/><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InterMedium-italic.fntdata"/><Relationship Id="rId25" Type="http://schemas.openxmlformats.org/officeDocument/2006/relationships/font" Target="fonts/InterMedium-bold.fntdata"/><Relationship Id="rId27" Type="http://schemas.openxmlformats.org/officeDocument/2006/relationships/font" Target="fonts/InterMedium-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bbd66bb1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bbd66bb1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1bbd66bb1a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1bbd66bb1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0c2ee214c7_0_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0c2ee214c7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1bbd66bb1a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1bbd66bb1a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0c2ee214c7_0_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0c2ee214c7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0c2ee214c7_0_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0c2ee214c7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0c2ee214c7_0_1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0c2ee214c7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1bbecd39fa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1bbecd39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hyperlink" Target="https://www.youtube.com/watch?v=dhY65CmhFYg&amp;t=4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hyperlink" Target="https://www.theguardian.com/environment/2023/jan/08/a-search-for-ourselves-shipwreck-becomes-focus-of-slavery-debat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A</a:t>
            </a:r>
            <a:endParaRPr sz="22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81550" y="1099600"/>
            <a:ext cx="3504600" cy="81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The Beginnings of the Atlantic Slave Trade</a:t>
            </a:r>
            <a:endParaRPr b="1" sz="15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Europeans had been involved in trade with Africa since before the Atlantic Slave Trade began. You learned that there was extensive trade in gold and salt across the Sahara Desert. Europeans had become involved in this trade and developed a strong demand for gold in their economy. However, Europeans were dependent on "middle-men" who would bring gold from the Kingdoms of West Africa across the Sahara Desert. In the 1400s, Prince Henry of Portugal began an initiative to seek out direct sea routes to gain access to the gold trade in West Africa, as well as trade in Asia. In the fifteenth century, European countries were seeking trade routes with Asia, particularly the spice islands of south-east Asia. Just as Spain sponsored Christopher Columbus in his attempt to find a sea route to Asia by sailing to the west, Prince Henry and the Portuguese hoped to find a sea route to Asia by sailing around the coast of Africa. What began as a quest for trade in gold and spices, ended up becoming a trade network exporting African slaves, which would continue for more than 400 years. The first slaves brought to Portugal came in 1444 from Northern Mauritania. From Mauritania, the Portuguese moved their way down the western coast of Africa, establishing contact all the way down to the Cape of Good Hope and around to the other side of Africa. Through these contacts, the Portuguese initiated trade relations that grew into the Atlantic Slave Trade. Portugal was the first of a number of European nations who became involved in the Atlantic Slave Trade. The Dutch, French, Spanish, and British soon followed in their footsteps. See the map to find some of the exploration routes that the Portuguese followed.</a:t>
            </a:r>
            <a:endParaRPr sz="1200">
              <a:solidFill>
                <a:schemeClr val="dk1"/>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973955" y="1212825"/>
            <a:ext cx="3656021" cy="3816373"/>
          </a:xfrm>
          <a:prstGeom prst="rect">
            <a:avLst/>
          </a:prstGeom>
          <a:noFill/>
          <a:ln>
            <a:noFill/>
          </a:ln>
        </p:spPr>
      </p:pic>
      <p:sp>
        <p:nvSpPr>
          <p:cNvPr id="58" name="Google Shape;58;p13"/>
          <p:cNvSpPr txBox="1"/>
          <p:nvPr/>
        </p:nvSpPr>
        <p:spPr>
          <a:xfrm>
            <a:off x="3973950" y="5029200"/>
            <a:ext cx="3656100" cy="448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an example of what transpired through this period of Portuguese exploration, we will briefly look at the Kongo (Congo) Kingdom. Remember that this is one of many examples and does not represent what happened in every instance. The interaction of European powers and Africans varied from region to region. In this example, you will see that what may have seemed like a diplomatic exchange of citizens in the beginning, grew into a system of slave trade that devastated the Kongo Kingdom. In 1483, the Portuguese began a long-term relationship with the Kongo Kingdom (see map below to locate the Kongo Kingdom.) Portuguese explorer Diogo Co sailed via the Atlantic Ocean down into the mouth of the Congo River. Upon reaching the Kongo Kingdom, he took Kongo emissaries back with him to Portugal, who later returned to Africa with European soldiers, priests, and goods. This was the beginning of a strong trade relationship with the Kongo that exported slaves and ivory in exchange for European luxury goods and guns.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500">
                <a:solidFill>
                  <a:schemeClr val="dk1"/>
                </a:solidFill>
                <a:latin typeface="Halant"/>
                <a:ea typeface="Halant"/>
                <a:cs typeface="Halant"/>
                <a:sym typeface="Halant"/>
              </a:rPr>
              <a:t>Next page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9" name="Google Shape;59;p13"/>
          <p:cNvPicPr preferRelativeResize="0"/>
          <p:nvPr/>
        </p:nvPicPr>
        <p:blipFill>
          <a:blip r:embed="rId5">
            <a:alphaModFix/>
          </a:blip>
          <a:stretch>
            <a:fillRect/>
          </a:stretch>
        </p:blipFill>
        <p:spPr>
          <a:xfrm>
            <a:off x="390131" y="9627096"/>
            <a:ext cx="431174" cy="431174"/>
          </a:xfrm>
          <a:prstGeom prst="rect">
            <a:avLst/>
          </a:prstGeom>
          <a:noFill/>
          <a:ln>
            <a:noFill/>
          </a:ln>
        </p:spPr>
      </p:pic>
      <p:sp>
        <p:nvSpPr>
          <p:cNvPr id="60" name="Google Shape;60;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1" name="Google Shape;61;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A</a:t>
            </a:r>
            <a:endParaRPr sz="2200">
              <a:solidFill>
                <a:schemeClr val="dk1"/>
              </a:solidFill>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81550" y="1333525"/>
            <a:ext cx="3072300" cy="471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Although historians know that slavery existed in some places on the African continent prior to the Atlantic Slave Trade, the ways in which African slavery compared to and interacted with the exportation of African slaves across the Atlantic remains a topic of much discussion and debate. The nature and extent of slavery in Africa before the Atlantic Slave Trade is difficult to know. Many historians suggest that slavery was practiced in different areas in Africa, but was not the same as "chattel slavery" -seeing human beings as mere property-, which was practiced in the Americas. For example, slaves in some West African societies filled different positions in society, including positions of important responsibility; they were not restricted to hard labor. It is not easily determined to what extent the Atlantic Slave Trade fueled and even transformed the practice of slavery within Africa. </a:t>
            </a:r>
            <a:endParaRPr sz="1200">
              <a:solidFill>
                <a:schemeClr val="dk1"/>
              </a:solidFill>
              <a:latin typeface="Inter"/>
              <a:ea typeface="Inter"/>
              <a:cs typeface="Inter"/>
              <a:sym typeface="Inter"/>
            </a:endParaRPr>
          </a:p>
        </p:txBody>
      </p:sp>
      <p:pic>
        <p:nvPicPr>
          <p:cNvPr id="72" name="Google Shape;72;p14"/>
          <p:cNvPicPr preferRelativeResize="0"/>
          <p:nvPr/>
        </p:nvPicPr>
        <p:blipFill>
          <a:blip r:embed="rId5">
            <a:alphaModFix/>
          </a:blip>
          <a:stretch>
            <a:fillRect/>
          </a:stretch>
        </p:blipFill>
        <p:spPr>
          <a:xfrm>
            <a:off x="3453775" y="1470525"/>
            <a:ext cx="4153574" cy="4289650"/>
          </a:xfrm>
          <a:prstGeom prst="rect">
            <a:avLst/>
          </a:prstGeom>
          <a:noFill/>
          <a:ln>
            <a:noFill/>
          </a:ln>
        </p:spPr>
      </p:pic>
      <p:sp>
        <p:nvSpPr>
          <p:cNvPr id="73" name="Google Shape;73;p14"/>
          <p:cNvSpPr txBox="1"/>
          <p:nvPr/>
        </p:nvSpPr>
        <p:spPr>
          <a:xfrm>
            <a:off x="381550" y="6052525"/>
            <a:ext cx="7189800" cy="283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Certainly this varied from region to region, and there are many regions within Africa where slavery was not even practiced. However, there is no doubt that the Atlantic Slave Trade brought dramatic changes on a global scale throughout the African continent as well as the Americas.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In the case of the Kongo Kingdom, a form of slavery existed prior to Portuguese contact, which the Portuguese tapped into. However, the Portuguese had a dramatic impact on the Kongo Kingdom through pressure to increase raids of neighboring peoples to capture for the Atlantic Slave Trade and the exportation of large numbers of Kongolese over many years. The Atlantic Slave Trade fueled violence in the region, removed productive workers from the Kongo, and encouraged an economy built around slavery. Over time, the Kongo Kingdom became weaker and more dependent on Portuguese assistance.</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b="1" lang="en">
                <a:solidFill>
                  <a:schemeClr val="dk1"/>
                </a:solidFill>
                <a:highlight>
                  <a:srgbClr val="FFFFFF"/>
                </a:highlight>
                <a:latin typeface="Halant"/>
                <a:ea typeface="Halant"/>
                <a:cs typeface="Halant"/>
                <a:sym typeface="Halant"/>
              </a:rPr>
              <a:t>Source: </a:t>
            </a:r>
            <a:r>
              <a:rPr lang="en">
                <a:solidFill>
                  <a:schemeClr val="dk1"/>
                </a:solidFill>
                <a:highlight>
                  <a:srgbClr val="FFFFFF"/>
                </a:highlight>
                <a:latin typeface="Halant"/>
                <a:ea typeface="Halant"/>
                <a:cs typeface="Halant"/>
                <a:sym typeface="Halant"/>
              </a:rPr>
              <a:t>Michigan State University. (n.d.). The Atlantic slave trade: Engage. Exploring Africa. https://exploringafrica.matrix.msu.edu/the-atlantic-slave-trade-engage/</a:t>
            </a:r>
            <a:endParaRPr>
              <a:solidFill>
                <a:schemeClr val="dk1"/>
              </a:solidFill>
              <a:highlight>
                <a:srgbClr val="FFFFFF"/>
              </a:highlight>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Document A</a:t>
            </a:r>
            <a:endParaRPr sz="19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3" name="Google Shape;83;p15"/>
          <p:cNvSpPr txBox="1"/>
          <p:nvPr/>
        </p:nvSpPr>
        <p:spPr>
          <a:xfrm>
            <a:off x="547200" y="923400"/>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Use Document A to answer the following questions.</a:t>
            </a:r>
            <a:endParaRPr sz="1200">
              <a:solidFill>
                <a:schemeClr val="dk1"/>
              </a:solidFill>
              <a:latin typeface="Inter"/>
              <a:ea typeface="Inter"/>
              <a:cs typeface="Inter"/>
              <a:sym typeface="Inter"/>
            </a:endParaRPr>
          </a:p>
        </p:txBody>
      </p:sp>
      <p:sp>
        <p:nvSpPr>
          <p:cNvPr id="84" name="Google Shape;84;p15"/>
          <p:cNvSpPr txBox="1"/>
          <p:nvPr/>
        </p:nvSpPr>
        <p:spPr>
          <a:xfrm>
            <a:off x="348950" y="1292700"/>
            <a:ext cx="7074600" cy="86814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What motivated Prince Henry of Portugal to seek direct sea routes to West Africa in the 1400s, and how did this impact European involvement in the African gold trade?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Prince Henry of Portugal was motivated by the desire to gain direct access to the West African gold trade without relying on middle-men who controlled the overland routes across the Sahara Desert. By finding a sea route, the Portuguese hoped to participate directly in the gold trade. This exploration led to greater European involvement in African trade, initially focused on gold but later expanding into the Atlantic Slave Trade.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did the Portuguese exploration along the west coast of Africa lead to the expansion of the Atlantic Slave Trade?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Portuguese exploration along the west coast of Africa began in 1444 when they brought the first slaves from Northern Mauritania to Portugal. As they continued their explorations further south, they established trade contacts along the coast. Over time, these contacts developed into the Atlantic Slave Trade, as the Portuguese initiated large-scale trading of African slaves to meet European demand. Other European countries, such as the Dutch, French, Spanish, and British, soon followed the Portuguese in becoming involved in the slave trade.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Describe the relationship between the Portuguese and the Kongo Kingdom. How did this relationship evolve over time?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Portuguese established a relationship with the Kongo Kingdom in 1483 when Diogo Co sailed into the Congo River and took Kongo emissaries to Portugal. This relationship began as a diplomatic exchange of citizens but evolved into a strong trade relationship. The Kongo exported slaves and ivory in exchange for European goods and guns. Over time, the Portuguese pressured the Kongo Kingdom to increase raids to capture more people for the Atlantic Slave Trade, which weakened the Kongo socially and economically, making it more dependent on Portuguese assistance.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What are some of the differences between African slavery before the Atlantic Slave Trade and chattel slavery in the Americas?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Slavery existed in some African regions before the Atlantic Slave Trade, but it was different from chattel slavery in the Americas. In some West African societies, slaves held positions of responsibility and were not restricted to hard labor. Slavery in Africa did not always involve viewing enslaved people as mere property, as was the case with chattel slavery in the Americas. However, the Atlantic Slave Trade dramatically impacted the nature of slavery in Africa, although its effects varied from region to region.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did the Atlantic Slave Trade affect the economy and social structure of the Kongo Kingdom?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Atlantic Slave Trade fueled violence in the Kongo Kingdom, leading to increased raids for captives. It removed many productive workers from the kingdom and encouraged an economy centered around slavery. Over time, this reliance on the slave trade weakened the Kongo Kingdom and made it more dependent on Portuguese assistance, causing long-term social and economic decline.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B</a:t>
            </a:r>
            <a:endParaRPr sz="22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4" name="Google Shape;94;p16"/>
          <p:cNvSpPr txBox="1"/>
          <p:nvPr/>
        </p:nvSpPr>
        <p:spPr>
          <a:xfrm>
            <a:off x="381550" y="1099600"/>
            <a:ext cx="7248600" cy="393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How the Atlantic Slave Trade Operated</a:t>
            </a:r>
            <a:endParaRPr b="1" sz="15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Atlantic Slave Trade essentially worked like a triangle between Africa, Europe, and the Americas. If you look at the map of the Atlantic slave trade, you will see how the route worked. Trade goods, such as guns and textiles were sent out of Europe and traded in Africa for slaves. The slaves were crammed into ships that crossed the Atlantic in order to provide labor for large plantations in North and South America, which were growing cotton, sugar cane, and tobacco. These regions of North and South America were European colonies for much of the Atlantic Slave trade and served to provide raw materials to Europe for manufacturing.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 the map below, you can see that slaves were sent from Africa not only to North America, but also to the islands of the Caribbean and the east coast of South America. Actually, the smallest number of slaves was exported to North America, as compared to the Caribbean and South America. About millions of slaves (out of 15 million total) were sent to the southern part of the United States. Approximately half of the total slaves sent to the Americas went to the Caribbean, and about a third of them went to Brazil. Indeed, as a legacy of the slave trade, Brazil has the largest population of people of African decent outside of Africa. However, the population of slaves in the United States grew at a higher rate than it did in these other regions. Consequently, the African-American population in the United States today is second only to Brazil in the New World.</a:t>
            </a:r>
            <a:endParaRPr sz="1200">
              <a:solidFill>
                <a:schemeClr val="dk1"/>
              </a:solidFill>
              <a:latin typeface="Inter"/>
              <a:ea typeface="Inter"/>
              <a:cs typeface="Inter"/>
              <a:sym typeface="Inter"/>
            </a:endParaRPr>
          </a:p>
        </p:txBody>
      </p:sp>
      <p:sp>
        <p:nvSpPr>
          <p:cNvPr id="95" name="Google Shape;95;p16"/>
          <p:cNvSpPr txBox="1"/>
          <p:nvPr/>
        </p:nvSpPr>
        <p:spPr>
          <a:xfrm>
            <a:off x="3950700" y="4905275"/>
            <a:ext cx="3656100" cy="444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To speak about the degree of human suffering that took place during the Atlantic Slave Trade is not an easy task. Slaves were kept living in abominable conditions in dungeon fortresses along the coast of western Africa until the time that they were sent out to sea on large boats headed for the Americas. Both the slave forts and slave ships kept people in dark, dirty rooms with little to eat or drink and no room to move. They were kept in chains and left to lie on their backs on slave ships while crossing the Atlantic Ocean. This long and treacherous journey has become known as the "Middle Passage." Historians estimate that as many as 20% died while crossing the ocean, not to mention those who died in the slave forts while still in Africa.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a:solidFill>
                  <a:schemeClr val="dk1"/>
                </a:solidFill>
                <a:highlight>
                  <a:srgbClr val="FFFFFF"/>
                </a:highlight>
                <a:latin typeface="Halant"/>
                <a:ea typeface="Halant"/>
                <a:cs typeface="Halant"/>
                <a:sym typeface="Halant"/>
              </a:rPr>
              <a:t>Source: </a:t>
            </a:r>
            <a:r>
              <a:rPr lang="en">
                <a:solidFill>
                  <a:schemeClr val="dk1"/>
                </a:solidFill>
                <a:highlight>
                  <a:srgbClr val="FFFFFF"/>
                </a:highlight>
                <a:latin typeface="Halant"/>
                <a:ea typeface="Halant"/>
                <a:cs typeface="Halant"/>
                <a:sym typeface="Halant"/>
              </a:rPr>
              <a:t>Michigan State University. (n.d.). The Atlantic slave trade: Engage. Exploring Africa. https://exploringafrica.matrix.msu.edu/the-atlantic-slave-trade-engage/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96" name="Google Shape;96;p16"/>
          <p:cNvPicPr preferRelativeResize="0"/>
          <p:nvPr/>
        </p:nvPicPr>
        <p:blipFill>
          <a:blip r:embed="rId5">
            <a:alphaModFix/>
          </a:blip>
          <a:stretch>
            <a:fillRect/>
          </a:stretch>
        </p:blipFill>
        <p:spPr>
          <a:xfrm>
            <a:off x="381550" y="5029188"/>
            <a:ext cx="3569162" cy="356916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Document B</a:t>
            </a:r>
            <a:endParaRPr sz="1900">
              <a:latin typeface="Inter Medium"/>
              <a:ea typeface="Inter Medium"/>
              <a:cs typeface="Inter Medium"/>
              <a:sym typeface="Inter Medium"/>
            </a:endParaRPr>
          </a:p>
        </p:txBody>
      </p:sp>
      <p:pic>
        <p:nvPicPr>
          <p:cNvPr id="103" name="Google Shape;103;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6" name="Google Shape;106;p17"/>
          <p:cNvSpPr txBox="1"/>
          <p:nvPr/>
        </p:nvSpPr>
        <p:spPr>
          <a:xfrm>
            <a:off x="547200" y="923400"/>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Use Document B to answer the following questions.</a:t>
            </a:r>
            <a:endParaRPr sz="1200">
              <a:solidFill>
                <a:schemeClr val="dk1"/>
              </a:solidFill>
              <a:latin typeface="Inter"/>
              <a:ea typeface="Inter"/>
              <a:cs typeface="Inter"/>
              <a:sym typeface="Inter"/>
            </a:endParaRPr>
          </a:p>
        </p:txBody>
      </p:sp>
      <p:sp>
        <p:nvSpPr>
          <p:cNvPr id="107" name="Google Shape;107;p17"/>
          <p:cNvSpPr txBox="1"/>
          <p:nvPr/>
        </p:nvSpPr>
        <p:spPr>
          <a:xfrm>
            <a:off x="381550" y="1503550"/>
            <a:ext cx="7074600" cy="53565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did the triangular trade system between Africa, Europe, and the Americas function during the Atlantic Slave Trade, and what were the roles of each region in this system?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triangular trade system involved Europe, Africa, and the Americas. European goods, such as guns and textiles, were sent to Africa, where they were exchanged for slaves. These slaves were then transported across the Atlantic to work on plantations in North and South America, growing crops like cotton, sugar cane, and tobacco. The Americas, which were European colonies at the time, provided raw materials to Europe for manufacturing.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Which regions of the Americas received the largest number of enslaved Africans, and how did this impact the African diaspora in the New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largest number of enslaved Africans were sent to the Caribbean and South America, particularly Brazil. About half of the total slaves went to the Caribbean, and roughly one-third went to Brazil. Although fewer slaves were sent to North America, the enslaved population there grew at a higher rate. As a result, Brazil has the largest population of people of African descent outside of Africa, while the African-American population in the United States is the second-largest in the New World.</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What were the conditions like for enslaved Africans during the Middle Passage, and what impact did this journey have on those being transported?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Enslaved Africans endured horrific conditions during the Middle Passage. They were held in cramped, dark, and filthy quarters both in slave forts along the African coast and on the ships crossing the Atlantic. Chained and with little food or water, they were forced to lie down with no space to move. This journey was perilous, and historians estimate that as many as 20% of the enslaved people died during the crossing, with many others perishing in the slave forts before even leaving Africa.</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PBS NewsHour Video + Class Discussion</a:t>
            </a:r>
            <a:endParaRPr sz="1900">
              <a:latin typeface="Inter Medium"/>
              <a:ea typeface="Inter Medium"/>
              <a:cs typeface="Inter Medium"/>
              <a:sym typeface="Inter Medium"/>
            </a:endParaRPr>
          </a:p>
        </p:txBody>
      </p:sp>
      <p:pic>
        <p:nvPicPr>
          <p:cNvPr id="114" name="Google Shape;114;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5" name="Google Shape;11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18"/>
          <p:cNvSpPr txBox="1"/>
          <p:nvPr/>
        </p:nvSpPr>
        <p:spPr>
          <a:xfrm>
            <a:off x="547250" y="1080023"/>
            <a:ext cx="66780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The Atlantic slave trade took place between the 15th and 19th centuries. The most dangerous part of the voyage was known as the Middle Passage. This was the part of the trip between Africa and the Americas. Historians have used the records from the ship captains to track the basic information about what happened on these voyages along with first person narratives from enslaved Africans who survived.</a:t>
            </a:r>
            <a:endParaRPr sz="16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6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600">
                <a:solidFill>
                  <a:schemeClr val="dk1"/>
                </a:solidFill>
                <a:latin typeface="Halant"/>
                <a:ea typeface="Halant"/>
                <a:cs typeface="Halant"/>
                <a:sym typeface="Halant"/>
              </a:rPr>
              <a:t>Watch the </a:t>
            </a:r>
            <a:r>
              <a:rPr b="1" lang="en" sz="1600" u="sng">
                <a:solidFill>
                  <a:schemeClr val="hlink"/>
                </a:solidFill>
                <a:latin typeface="Halant"/>
                <a:ea typeface="Halant"/>
                <a:cs typeface="Halant"/>
                <a:sym typeface="Halant"/>
                <a:hlinkClick r:id="rId5"/>
              </a:rPr>
              <a:t>video</a:t>
            </a:r>
            <a:r>
              <a:rPr b="1" lang="en" sz="1600">
                <a:solidFill>
                  <a:schemeClr val="dk1"/>
                </a:solidFill>
                <a:latin typeface="Halant"/>
                <a:ea typeface="Halant"/>
                <a:cs typeface="Halant"/>
                <a:sym typeface="Halant"/>
              </a:rPr>
              <a:t> about Black scuba divers exploring wreckage of slave ships and answer the questions below.</a:t>
            </a:r>
            <a:endParaRPr b="1" sz="1200">
              <a:solidFill>
                <a:schemeClr val="dk1"/>
              </a:solidFill>
              <a:latin typeface="Inter"/>
              <a:ea typeface="Inter"/>
              <a:cs typeface="Inter"/>
              <a:sym typeface="Inter"/>
            </a:endParaRPr>
          </a:p>
        </p:txBody>
      </p:sp>
      <p:sp>
        <p:nvSpPr>
          <p:cNvPr id="118" name="Google Shape;118;p18"/>
          <p:cNvSpPr txBox="1"/>
          <p:nvPr/>
        </p:nvSpPr>
        <p:spPr>
          <a:xfrm>
            <a:off x="348950" y="3481222"/>
            <a:ext cx="7074600" cy="59415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rgbClr val="333333"/>
              </a:buClr>
              <a:buSzPts val="1600"/>
              <a:buFont typeface="Inter"/>
              <a:buAutoNum type="arabicPeriod"/>
            </a:pPr>
            <a:r>
              <a:rPr lang="en" sz="1600">
                <a:solidFill>
                  <a:schemeClr val="dk1"/>
                </a:solidFill>
                <a:latin typeface="Inter"/>
                <a:ea typeface="Inter"/>
                <a:cs typeface="Inter"/>
                <a:sym typeface="Inter"/>
              </a:rPr>
              <a:t>How many people are estimated to have been taken by Europeans from Africa to America over three centuries?</a:t>
            </a:r>
            <a:endParaRPr sz="16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12.5 million</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30200" lvl="0" marL="457200" rtl="0" algn="l">
              <a:spcBef>
                <a:spcPts val="0"/>
              </a:spcBef>
              <a:spcAft>
                <a:spcPts val="0"/>
              </a:spcAft>
              <a:buClr>
                <a:srgbClr val="333333"/>
              </a:buClr>
              <a:buSzPts val="1600"/>
              <a:buFont typeface="Inter"/>
              <a:buAutoNum type="arabicPeriod"/>
            </a:pPr>
            <a:r>
              <a:rPr lang="en" sz="1600">
                <a:solidFill>
                  <a:schemeClr val="dk1"/>
                </a:solidFill>
                <a:latin typeface="Inter"/>
                <a:ea typeface="Inter"/>
                <a:cs typeface="Inter"/>
                <a:sym typeface="Inter"/>
              </a:rPr>
              <a:t>How many shipwrecks have been recorded?</a:t>
            </a:r>
            <a:endParaRPr sz="16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accent1"/>
                </a:solidFill>
                <a:latin typeface="Inter"/>
                <a:ea typeface="Inter"/>
                <a:cs typeface="Inter"/>
                <a:sym typeface="Inter"/>
              </a:rPr>
              <a:t>Over 1,000</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30200" lvl="0" marL="457200" rtl="0" algn="l">
              <a:spcBef>
                <a:spcPts val="0"/>
              </a:spcBef>
              <a:spcAft>
                <a:spcPts val="0"/>
              </a:spcAft>
              <a:buClr>
                <a:srgbClr val="333333"/>
              </a:buClr>
              <a:buSzPts val="1600"/>
              <a:buFont typeface="Inter"/>
              <a:buAutoNum type="arabicPeriod"/>
            </a:pPr>
            <a:r>
              <a:rPr lang="en" sz="1600">
                <a:solidFill>
                  <a:schemeClr val="dk1"/>
                </a:solidFill>
                <a:latin typeface="Inter"/>
                <a:ea typeface="Inter"/>
                <a:cs typeface="Inter"/>
                <a:sym typeface="Inter"/>
              </a:rPr>
              <a:t>Who is investigating sunken slave ships, and what is their background?</a:t>
            </a:r>
            <a:endParaRPr sz="16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Diving with a Purpose is a group of Black divers that aims to educate and engage divers in the preservation of shipwrecks and underwater sites, particularly those related to the transatlantic slave trade.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30200" lvl="0" marL="457200" rtl="0" algn="l">
              <a:spcBef>
                <a:spcPts val="0"/>
              </a:spcBef>
              <a:spcAft>
                <a:spcPts val="0"/>
              </a:spcAft>
              <a:buClr>
                <a:srgbClr val="333333"/>
              </a:buClr>
              <a:buSzPts val="1600"/>
              <a:buFont typeface="Inter"/>
              <a:buAutoNum type="arabicPeriod"/>
            </a:pPr>
            <a:r>
              <a:rPr lang="en" sz="1600">
                <a:solidFill>
                  <a:schemeClr val="dk1"/>
                </a:solidFill>
                <a:latin typeface="Inter"/>
                <a:ea typeface="Inter"/>
                <a:cs typeface="Inter"/>
                <a:sym typeface="Inter"/>
              </a:rPr>
              <a:t>Where are the ships located, and when did they sink?</a:t>
            </a:r>
            <a:endParaRPr sz="16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Florida Keys, Costa Rica, Alabama’s Mobile Bay, all in the Atlantic Ocean. They sunk during the 17th &amp; 18th centuries.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30200" lvl="0" marL="457200" rtl="0" algn="l">
              <a:spcBef>
                <a:spcPts val="0"/>
              </a:spcBef>
              <a:spcAft>
                <a:spcPts val="0"/>
              </a:spcAft>
              <a:buClr>
                <a:srgbClr val="333333"/>
              </a:buClr>
              <a:buSzPts val="1600"/>
              <a:buFont typeface="Inter"/>
              <a:buAutoNum type="arabicPeriod"/>
            </a:pPr>
            <a:r>
              <a:rPr lang="en" sz="1600">
                <a:solidFill>
                  <a:schemeClr val="dk1"/>
                </a:solidFill>
                <a:latin typeface="Inter"/>
                <a:ea typeface="Inter"/>
                <a:cs typeface="Inter"/>
                <a:sym typeface="Inter"/>
              </a:rPr>
              <a:t>Why are the divers seeking out these shipwrecks, according to this piece?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divers are seeking out these shipwrecks, such as the São José, because they provide a tangible connection to the transatlantic slave trade and its history. Their goal is to bring attention to the often-overlooked wrecks that carried enslaved people, making this history as significant as well-known shipwrecks like the Titanic.</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pic>
        <p:nvPicPr>
          <p:cNvPr id="123" name="Google Shape;123;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PBS NewsHour Video + Class Discussion</a:t>
            </a:r>
            <a:endParaRPr sz="1900">
              <a:latin typeface="Inter Medium"/>
              <a:ea typeface="Inter Medium"/>
              <a:cs typeface="Inter Medium"/>
              <a:sym typeface="Inter Medium"/>
            </a:endParaRPr>
          </a:p>
        </p:txBody>
      </p:sp>
      <p:pic>
        <p:nvPicPr>
          <p:cNvPr id="125" name="Google Shape;125;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6" name="Google Shape;12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19"/>
          <p:cNvSpPr txBox="1"/>
          <p:nvPr/>
        </p:nvSpPr>
        <p:spPr>
          <a:xfrm>
            <a:off x="381550" y="1080023"/>
            <a:ext cx="667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600">
                <a:solidFill>
                  <a:schemeClr val="dk1"/>
                </a:solidFill>
                <a:latin typeface="Halant"/>
                <a:ea typeface="Halant"/>
                <a:cs typeface="Halant"/>
                <a:sym typeface="Halant"/>
              </a:rPr>
              <a:t>Key Passages from the </a:t>
            </a:r>
            <a:r>
              <a:rPr b="1" lang="en" sz="1600" u="sng">
                <a:solidFill>
                  <a:schemeClr val="hlink"/>
                </a:solidFill>
                <a:latin typeface="Halant"/>
                <a:ea typeface="Halant"/>
                <a:cs typeface="Halant"/>
                <a:sym typeface="Halant"/>
                <a:hlinkClick r:id="rId5"/>
              </a:rPr>
              <a:t>Guardian</a:t>
            </a:r>
            <a:r>
              <a:rPr b="1" lang="en" sz="1600">
                <a:solidFill>
                  <a:schemeClr val="dk1"/>
                </a:solidFill>
                <a:latin typeface="Halant"/>
                <a:ea typeface="Halant"/>
                <a:cs typeface="Halant"/>
                <a:sym typeface="Halant"/>
              </a:rPr>
              <a:t> article</a:t>
            </a:r>
            <a:endParaRPr b="1" sz="1200">
              <a:solidFill>
                <a:schemeClr val="dk1"/>
              </a:solidFill>
              <a:latin typeface="Inter"/>
              <a:ea typeface="Inter"/>
              <a:cs typeface="Inter"/>
              <a:sym typeface="Inter"/>
            </a:endParaRPr>
          </a:p>
        </p:txBody>
      </p:sp>
      <p:sp>
        <p:nvSpPr>
          <p:cNvPr id="129" name="Google Shape;129;p19"/>
          <p:cNvSpPr txBox="1"/>
          <p:nvPr/>
        </p:nvSpPr>
        <p:spPr>
          <a:xfrm>
            <a:off x="348900" y="1577499"/>
            <a:ext cx="7074600" cy="16623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For Bunch and his colleagues, the importance of the find cannot be overstated. Although the São José – which was bound for Brazil – is the first ship to be recovered that is known to have sunk while transporting enslaved people, it was just one of the tens of thousands that plied their trade over the four centuries of the transatlantic slave trade, during which more than 12 million African men, women and children were enslaved.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yet, as Bunch points out, maritime archaeology has tended to focus its masked eye on the wrecks of rich and famous ships rather than those that traded in flesh and blood.</a:t>
            </a:r>
            <a:endParaRPr sz="1200">
              <a:solidFill>
                <a:schemeClr val="dk1"/>
              </a:solidFill>
              <a:latin typeface="Inter"/>
              <a:ea typeface="Inter"/>
              <a:cs typeface="Inter"/>
              <a:sym typeface="Inter"/>
            </a:endParaRPr>
          </a:p>
        </p:txBody>
      </p:sp>
      <p:sp>
        <p:nvSpPr>
          <p:cNvPr id="130" name="Google Shape;130;p19"/>
          <p:cNvSpPr txBox="1"/>
          <p:nvPr/>
        </p:nvSpPr>
        <p:spPr>
          <a:xfrm>
            <a:off x="348900" y="3642578"/>
            <a:ext cx="7074600" cy="1293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People talk about the slave trade; they talk about the millions of people who were transported, but it’s hard to really imagine that, so we wanted to reduce it to human scale by really focusing on a single ship, on the people on the ship, and the story around the ship,” says Bunch. “Yes, we tell you about the thousands of ships that brought the enslaved, but we also say: ‘Here’s a way to humanise it.’” The basic idea, he adds, was to tell people that “discovering your enslaved past is as important a treasure as finding the Titanic.</a:t>
            </a:r>
            <a:endParaRPr sz="1200">
              <a:solidFill>
                <a:schemeClr val="dk1"/>
              </a:solidFill>
              <a:latin typeface="Inter"/>
              <a:ea typeface="Inter"/>
              <a:cs typeface="Inter"/>
              <a:sym typeface="Inter"/>
            </a:endParaRPr>
          </a:p>
        </p:txBody>
      </p:sp>
      <p:sp>
        <p:nvSpPr>
          <p:cNvPr id="131" name="Google Shape;131;p19"/>
          <p:cNvSpPr txBox="1"/>
          <p:nvPr/>
        </p:nvSpPr>
        <p:spPr>
          <a:xfrm>
            <a:off x="440550" y="5338350"/>
            <a:ext cx="6891300" cy="40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Inter"/>
                <a:ea typeface="Inter"/>
                <a:cs typeface="Inter"/>
                <a:sym typeface="Inter"/>
              </a:rPr>
              <a:t>Write, then discuss:</a:t>
            </a:r>
            <a:endParaRPr b="1">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people know more about famous ships like the Titanic but not as much about ships like the São José or the Amistad?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Maritime archaeology has traditionally focused on the wrecks of famous ships like the Titanic, which were rich and carried well-known passengers. Ships involved in the transatlantic slave trade, like the São José and the Amistad, have been largely overlooked, even though tens of thousands of such ships transported more than 12 million enslaved Africans over four centuries. This reflects how history has often highlighted events of wealth and status while neglecting the human suffering involved in the slave trade.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 How does highlighting individual stories of enslaved people help us better understand history?</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Focusing on specific stories, such as that of the São José, helps humanize the massive scale of the transatlantic slave trade. While it's difficult to grasp the enormity of millions of people being enslaved, telling the story of one ship and the people aboard brings history to a more personal and relatable level. It reminds us that each of those millions of enslaved people had a unique story, which is just as important to uncover as other famous historical events, like the sinking of the Titanic.</a:t>
            </a:r>
            <a:endParaRPr b="1" sz="1200">
              <a:solidFill>
                <a:schemeClr val="accent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0"/>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Unit 3: Africa: Agency &amp; Resistance</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4 (Exemplar)</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37" name="Google Shape;137;p20"/>
          <p:cNvPicPr preferRelativeResize="0"/>
          <p:nvPr/>
        </p:nvPicPr>
        <p:blipFill>
          <a:blip r:embed="rId3">
            <a:alphaModFix/>
          </a:blip>
          <a:stretch>
            <a:fillRect/>
          </a:stretch>
        </p:blipFill>
        <p:spPr>
          <a:xfrm>
            <a:off x="216272" y="230997"/>
            <a:ext cx="630865" cy="261602"/>
          </a:xfrm>
          <a:prstGeom prst="rect">
            <a:avLst/>
          </a:prstGeom>
          <a:noFill/>
          <a:ln>
            <a:noFill/>
          </a:ln>
        </p:spPr>
      </p:pic>
      <p:pic>
        <p:nvPicPr>
          <p:cNvPr id="138" name="Google Shape;138;p20"/>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139" name="Google Shape;139;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0" name="Google Shape;140;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1" name="Google Shape;141;p20"/>
          <p:cNvSpPr txBox="1"/>
          <p:nvPr/>
        </p:nvSpPr>
        <p:spPr>
          <a:xfrm>
            <a:off x="730950" y="1419326"/>
            <a:ext cx="6310500" cy="8595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i="1" lang="en" sz="1700">
                <a:latin typeface="Inter"/>
                <a:ea typeface="Inter"/>
                <a:cs typeface="Inter"/>
                <a:sym typeface="Inter"/>
              </a:rPr>
              <a:t>How and why did the transatlantic slave trade start?</a:t>
            </a:r>
            <a:endParaRPr i="1" sz="1700">
              <a:latin typeface="Inter"/>
              <a:ea typeface="Inter"/>
              <a:cs typeface="Inter"/>
              <a:sym typeface="Inter"/>
            </a:endParaRPr>
          </a:p>
        </p:txBody>
      </p:sp>
      <p:sp>
        <p:nvSpPr>
          <p:cNvPr id="142" name="Google Shape;142;p20"/>
          <p:cNvSpPr txBox="1"/>
          <p:nvPr/>
        </p:nvSpPr>
        <p:spPr>
          <a:xfrm>
            <a:off x="455299" y="2423569"/>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the question below in 3-4 sentences. </a:t>
            </a:r>
            <a:endParaRPr>
              <a:solidFill>
                <a:schemeClr val="dk1"/>
              </a:solidFill>
              <a:latin typeface="Halant"/>
              <a:ea typeface="Halant"/>
              <a:cs typeface="Halant"/>
              <a:sym typeface="Halant"/>
            </a:endParaRPr>
          </a:p>
        </p:txBody>
      </p:sp>
      <p:sp>
        <p:nvSpPr>
          <p:cNvPr id="143" name="Google Shape;143;p20"/>
          <p:cNvSpPr txBox="1"/>
          <p:nvPr/>
        </p:nvSpPr>
        <p:spPr>
          <a:xfrm>
            <a:off x="455306" y="2919019"/>
            <a:ext cx="6861900" cy="64083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Explain how focusing on the story of individual ships, like the São José, helps us better understand the larger story of the transatlantic slave trade. Why is it important to study these individual stories when learning about this part of history?</a:t>
            </a:r>
            <a:endParaRPr b="1" sz="1200">
              <a:solidFill>
                <a:schemeClr val="dk1"/>
              </a:solidFill>
              <a:latin typeface="Inter"/>
              <a:ea typeface="Inter"/>
              <a:cs typeface="Inter"/>
              <a:sym typeface="Inter"/>
            </a:endParaRPr>
          </a:p>
          <a:p>
            <a:pPr indent="0" lvl="0" marL="457200" rtl="0" algn="l">
              <a:spcBef>
                <a:spcPts val="1000"/>
              </a:spcBef>
              <a:spcAft>
                <a:spcPts val="0"/>
              </a:spcAft>
              <a:buNone/>
            </a:pPr>
            <a:r>
              <a:t/>
            </a:r>
            <a:endParaRPr sz="1100">
              <a:solidFill>
                <a:schemeClr val="dk1"/>
              </a:solidFill>
              <a:latin typeface="Inter"/>
              <a:ea typeface="Inter"/>
              <a:cs typeface="Inter"/>
              <a:sym typeface="Inter"/>
            </a:endParaRPr>
          </a:p>
          <a:p>
            <a:pPr indent="0" lvl="0" marL="0" rtl="0" algn="l">
              <a:spcBef>
                <a:spcPts val="1000"/>
              </a:spcBef>
              <a:spcAft>
                <a:spcPts val="1000"/>
              </a:spcAft>
              <a:buNone/>
            </a:pPr>
            <a:r>
              <a:rPr b="1" lang="en" sz="1200">
                <a:solidFill>
                  <a:schemeClr val="accent1"/>
                </a:solidFill>
                <a:latin typeface="Inter"/>
                <a:ea typeface="Inter"/>
                <a:cs typeface="Inter"/>
                <a:sym typeface="Inter"/>
              </a:rPr>
              <a:t>Focusing on specific stories, such as that of the São José, helps humanize the massive scale of the transatlantic slave trade. While it's difficult to grasp the enormity of millions of people being enslaved, telling the story of one ship and the people aboard brings history to a more personal and relatable level. It reminds us that each of those millions of enslaved people had a unique story, which is just as important to uncover as other famous historical events, like the sinking of the Titanic.</a:t>
            </a:r>
            <a:endParaRPr b="1" sz="12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